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98" r:id="rId4"/>
    <p:sldId id="299" r:id="rId5"/>
    <p:sldId id="300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96" r:id="rId18"/>
    <p:sldId id="265" r:id="rId19"/>
    <p:sldId id="293" r:id="rId20"/>
    <p:sldId id="294" r:id="rId21"/>
    <p:sldId id="295" r:id="rId22"/>
    <p:sldId id="258" r:id="rId23"/>
    <p:sldId id="284" r:id="rId24"/>
    <p:sldId id="288" r:id="rId25"/>
    <p:sldId id="289" r:id="rId26"/>
    <p:sldId id="290" r:id="rId27"/>
    <p:sldId id="291" r:id="rId28"/>
    <p:sldId id="292" r:id="rId29"/>
    <p:sldId id="269" r:id="rId30"/>
    <p:sldId id="271" r:id="rId31"/>
    <p:sldId id="266" r:id="rId32"/>
    <p:sldId id="267" r:id="rId33"/>
    <p:sldId id="257" r:id="rId34"/>
    <p:sldId id="268" r:id="rId35"/>
    <p:sldId id="27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Matching Logic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New Program Verification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382000" cy="2286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Grigore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Rosu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University of Illinois at Urbana-Champaign</a:t>
            </a:r>
          </a:p>
          <a:p>
            <a:endParaRPr lang="en-US" dirty="0" smtClean="0"/>
          </a:p>
          <a:p>
            <a:r>
              <a:rPr lang="en-US" dirty="0" smtClean="0"/>
              <a:t>(work started in 2009 with </a:t>
            </a:r>
            <a:r>
              <a:rPr lang="en-US" dirty="0" smtClean="0">
                <a:solidFill>
                  <a:schemeClr val="tx1"/>
                </a:solidFill>
              </a:rPr>
              <a:t>Wolfram Schulte </a:t>
            </a:r>
            <a:r>
              <a:rPr lang="en-US" dirty="0" smtClean="0"/>
              <a:t>at MSR, then continued with </a:t>
            </a:r>
            <a:r>
              <a:rPr lang="en-US" dirty="0" smtClean="0">
                <a:solidFill>
                  <a:schemeClr val="tx1"/>
                </a:solidFill>
              </a:rPr>
              <a:t>Chucky Ellison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tx1"/>
                </a:solidFill>
              </a:rPr>
              <a:t>Andrei </a:t>
            </a:r>
            <a:r>
              <a:rPr lang="en-US" dirty="0" err="1" smtClean="0">
                <a:solidFill>
                  <a:schemeClr val="tx1"/>
                </a:solidFill>
              </a:rPr>
              <a:t>Stefanescu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we Have a Problem in what regards Program Verification?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Blame is often on tools, such as SAT/SMT solvers, abstractions, debuggers, static analyzers, slow computers, etc.,</a:t>
            </a:r>
          </a:p>
          <a:p>
            <a:r>
              <a:rPr lang="en-US" dirty="0" smtClean="0"/>
              <a:t>… but not on the theory itself, Hoare/Floyd logic</a:t>
            </a:r>
          </a:p>
          <a:p>
            <a:pPr lvl="1"/>
            <a:r>
              <a:rPr lang="en-US" dirty="0" smtClean="0"/>
              <a:t>and its various extensions (such as separation logic)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Hoare/Floyd logic</a:t>
            </a:r>
          </a:p>
          <a:p>
            <a:r>
              <a:rPr lang="en-US" dirty="0" smtClean="0"/>
              <a:t>Matching Logic</a:t>
            </a:r>
          </a:p>
          <a:p>
            <a:r>
              <a:rPr lang="en-US" dirty="0" smtClean="0"/>
              <a:t>Short Demo</a:t>
            </a:r>
          </a:p>
          <a:p>
            <a:r>
              <a:rPr lang="en-US" dirty="0" smtClean="0"/>
              <a:t>Conclusion and Future Work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Hoare/Floyd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rules</a:t>
            </a:r>
          </a:p>
          <a:p>
            <a:pPr lvl="1"/>
            <a:r>
              <a:rPr lang="en-US" dirty="0" smtClean="0"/>
              <a:t>Hoare (backwards, but no quantifiers introduced)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Floyd (forwards, but introduces quantifiers)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2703" y="2800350"/>
            <a:ext cx="404329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087030"/>
            <a:ext cx="8662988" cy="123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Hoare/Floyd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Loop invariants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Minor problem</a:t>
            </a:r>
            <a:r>
              <a:rPr lang="en-US" dirty="0" smtClean="0"/>
              <a:t>: does not work when </a:t>
            </a:r>
            <a:r>
              <a:rPr lang="en-US" sz="4000" dirty="0" smtClean="0"/>
              <a:t>e</a:t>
            </a:r>
            <a:r>
              <a:rPr lang="en-US" dirty="0" smtClean="0"/>
              <a:t> has side effects; those must be first isolated out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971800"/>
            <a:ext cx="6191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Hoare/Floyd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76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Important observation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Hoare/Floyd logic, as well as many other logics for program verification, deliberately stay away from “low-level” operational details, such as program configurations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… missed opportunity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Forwards</a:t>
            </a:r>
          </a:p>
          <a:p>
            <a:pPr lvl="1"/>
            <a:r>
              <a:rPr lang="en-US" dirty="0" smtClean="0"/>
              <a:t>more intuitive as it closely relates to how the program is executed; easier to debug; easier to combine with other approaches (model checking)</a:t>
            </a:r>
          </a:p>
          <a:p>
            <a:r>
              <a:rPr lang="en-US" dirty="0" smtClean="0"/>
              <a:t>No quantifiers introduced</a:t>
            </a:r>
          </a:p>
          <a:p>
            <a:r>
              <a:rPr lang="en-US" dirty="0" smtClean="0"/>
              <a:t>Conventional logics for specifications, say FOL</a:t>
            </a:r>
          </a:p>
          <a:p>
            <a:r>
              <a:rPr lang="en-US" dirty="0" smtClean="0"/>
              <a:t>To deal at least with existing languages and language extensions</a:t>
            </a:r>
          </a:p>
          <a:p>
            <a:pPr lvl="1"/>
            <a:r>
              <a:rPr lang="en-US" dirty="0" smtClean="0"/>
              <a:t>E.g., Hoare logic has difficulty with the heap; separation logic only deals with heap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Hoare/Floyd logic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Matching Logic</a:t>
            </a:r>
          </a:p>
          <a:p>
            <a:r>
              <a:rPr lang="en-US" dirty="0" smtClean="0"/>
              <a:t>Short Demo</a:t>
            </a:r>
          </a:p>
          <a:p>
            <a:r>
              <a:rPr lang="en-US" dirty="0" smtClean="0"/>
              <a:t>Conclusion and Future Work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</a:t>
            </a:r>
            <a:r>
              <a:rPr lang="en-US" i="1" dirty="0" smtClean="0">
                <a:solidFill>
                  <a:srgbClr val="FF0000"/>
                </a:solidFill>
              </a:rPr>
              <a:t>one formal definition of L </a:t>
            </a:r>
            <a:r>
              <a:rPr lang="en-US" dirty="0" smtClean="0"/>
              <a:t>which serves all the semantic and verification purposes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9327" y="4623137"/>
            <a:ext cx="5084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L</a:t>
            </a:r>
            <a:endParaRPr lang="en-US" sz="6000" dirty="0"/>
          </a:p>
        </p:txBody>
      </p:sp>
      <p:sp>
        <p:nvSpPr>
          <p:cNvPr id="5" name="Right Arrow 4"/>
          <p:cNvSpPr/>
          <p:nvPr/>
        </p:nvSpPr>
        <p:spPr>
          <a:xfrm rot="19826899">
            <a:off x="1657586" y="4061608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57600" y="3048000"/>
            <a:ext cx="4568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Execution of L programs</a:t>
            </a:r>
          </a:p>
          <a:p>
            <a:r>
              <a:rPr lang="en-US" sz="3200" dirty="0" smtClean="0"/>
              <a:t>(use for extensive testing)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4368225"/>
            <a:ext cx="528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Model checking of L programs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5265003"/>
            <a:ext cx="4653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Proving L programs correct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733938" y="5874603"/>
            <a:ext cx="609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…</a:t>
            </a:r>
            <a:endParaRPr lang="en-US" sz="4800" dirty="0"/>
          </a:p>
        </p:txBody>
      </p:sp>
      <p:sp>
        <p:nvSpPr>
          <p:cNvPr id="10" name="Right Arrow 9"/>
          <p:cNvSpPr/>
          <p:nvPr/>
        </p:nvSpPr>
        <p:spPr>
          <a:xfrm rot="21067873">
            <a:off x="1823164" y="4667394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320892">
            <a:off x="1813724" y="5185620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933829">
            <a:off x="1715098" y="5671197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Define languages using the K framework</a:t>
            </a:r>
          </a:p>
          <a:p>
            <a:pPr lvl="1"/>
            <a:r>
              <a:rPr lang="en-US" dirty="0" smtClean="0"/>
              <a:t>A rewrite based framework which generalizes both evaluation contexts and the CHAM</a:t>
            </a:r>
          </a:p>
          <a:p>
            <a:r>
              <a:rPr lang="en-US" dirty="0" smtClean="0"/>
              <a:t>A programming language is a K system</a:t>
            </a:r>
          </a:p>
          <a:p>
            <a:pPr lvl="1"/>
            <a:r>
              <a:rPr lang="en-US" dirty="0" smtClean="0"/>
              <a:t>Algebraic signature (syntax + configuration)</a:t>
            </a:r>
          </a:p>
          <a:p>
            <a:pPr lvl="1"/>
            <a:r>
              <a:rPr lang="en-US" dirty="0" smtClean="0"/>
              <a:t>K rewrite rules (make read/write parts explicit)</a:t>
            </a:r>
          </a:p>
          <a:p>
            <a:r>
              <a:rPr lang="en-US" dirty="0" smtClean="0"/>
              <a:t>“Compile” K to different back-ends</a:t>
            </a:r>
          </a:p>
          <a:p>
            <a:pPr lvl="1"/>
            <a:r>
              <a:rPr lang="en-US" dirty="0" smtClean="0"/>
              <a:t>To OCAML for efficient interpreters (experimental)</a:t>
            </a:r>
          </a:p>
          <a:p>
            <a:pPr lvl="1"/>
            <a:r>
              <a:rPr lang="en-US" dirty="0" smtClean="0"/>
              <a:t>To Maude for execution, debugging, verification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K: Program Configurations (no heap)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configuration using a computation and an environment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124200"/>
            <a:ext cx="34956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74464"/>
            <a:ext cx="8877300" cy="64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Verification Efforts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98637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Relatively clear objectives of current V&amp;V:</a:t>
            </a:r>
          </a:p>
          <a:p>
            <a:pPr lvl="1"/>
            <a:r>
              <a:rPr lang="en-US" dirty="0" smtClean="0"/>
              <a:t>Better tools, more connected, more user friendly</a:t>
            </a:r>
          </a:p>
          <a:p>
            <a:pPr lvl="1"/>
            <a:r>
              <a:rPr lang="en-US" dirty="0" smtClean="0"/>
              <a:t>Teach students verification early</a:t>
            </a:r>
          </a:p>
          <a:p>
            <a:pPr lvl="1"/>
            <a:r>
              <a:rPr lang="en-US" dirty="0" smtClean="0"/>
              <a:t>Get the best from what we have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… could it be that, after 40 years of program verification, we still lack the right semantically grounded program verification foundation?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K: Program Configurations (add heap)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heap to the configuration structure: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28875"/>
            <a:ext cx="5486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4477956"/>
            <a:ext cx="8991600" cy="55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267783"/>
            <a:ext cx="7905750" cy="543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Complex Program Configuration</a:t>
            </a:r>
            <a:br>
              <a:rPr lang="en-US" dirty="0" smtClean="0"/>
            </a:br>
            <a:r>
              <a:rPr lang="en-US" dirty="0" smtClean="0"/>
              <a:t>The CHALLENGE Language (J.LAP 2010)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KernelC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Builds upon operational semantics</a:t>
            </a:r>
          </a:p>
          <a:p>
            <a:pPr lvl="1"/>
            <a:r>
              <a:rPr lang="en-US" dirty="0" smtClean="0"/>
              <a:t>We use K, but in principle can work with any op semantics: a formal notion of configuration is necessary</a:t>
            </a:r>
          </a:p>
          <a:p>
            <a:pPr lvl="1"/>
            <a:r>
              <a:rPr lang="en-US" dirty="0" smtClean="0"/>
              <a:t>With K, we do not modify anything in the original </a:t>
            </a:r>
            <a:r>
              <a:rPr lang="en-US" dirty="0" err="1" smtClean="0"/>
              <a:t>sem</a:t>
            </a:r>
            <a:r>
              <a:rPr lang="en-US" dirty="0" smtClean="0"/>
              <a:t>!</a:t>
            </a:r>
          </a:p>
          <a:p>
            <a:r>
              <a:rPr lang="en-US" dirty="0" smtClean="0"/>
              <a:t>Specifications: special FOL</a:t>
            </a:r>
            <a:r>
              <a:rPr lang="en-US" baseline="-25000" dirty="0" smtClean="0"/>
              <a:t>=</a:t>
            </a:r>
            <a:r>
              <a:rPr lang="en-US" dirty="0" smtClean="0"/>
              <a:t> formulae, </a:t>
            </a:r>
            <a:r>
              <a:rPr lang="en-US" i="1" dirty="0" smtClean="0">
                <a:solidFill>
                  <a:srgbClr val="FF0000"/>
                </a:solidFill>
              </a:rPr>
              <a:t>patterns</a:t>
            </a:r>
          </a:p>
          <a:p>
            <a:r>
              <a:rPr lang="en-US" dirty="0" smtClean="0"/>
              <a:t>Configurations </a:t>
            </a:r>
            <a:r>
              <a:rPr lang="en-US" i="1" dirty="0" smtClean="0">
                <a:solidFill>
                  <a:srgbClr val="FF0000"/>
                </a:solidFill>
              </a:rPr>
              <a:t>match</a:t>
            </a:r>
            <a:r>
              <a:rPr lang="en-US" dirty="0" smtClean="0"/>
              <a:t> patterns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Patterns can be used to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Give an axiomatic semantics to a language, so that we can reason about programs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Define and reason about patterns of interest in program configurations</a:t>
            </a:r>
            <a:endParaRPr lang="en-US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Configuration terms with constrained variables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667000"/>
            <a:ext cx="6705600" cy="43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Brace 4"/>
          <p:cNvSpPr/>
          <p:nvPr/>
        </p:nvSpPr>
        <p:spPr>
          <a:xfrm rot="16200000">
            <a:off x="2607130" y="832756"/>
            <a:ext cx="304800" cy="4844145"/>
          </a:xfrm>
          <a:prstGeom prst="leftBrac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8714" y="3483957"/>
            <a:ext cx="4329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configuration term with variables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 rot="16200000">
            <a:off x="5845631" y="2569029"/>
            <a:ext cx="304800" cy="1415143"/>
          </a:xfrm>
          <a:prstGeom prst="leftBrac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5733" y="3483428"/>
            <a:ext cx="155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constraints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85822"/>
            <a:ext cx="8839200" cy="37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eft Brace 9"/>
          <p:cNvSpPr/>
          <p:nvPr/>
        </p:nvSpPr>
        <p:spPr>
          <a:xfrm rot="16200000">
            <a:off x="3695702" y="1856016"/>
            <a:ext cx="304800" cy="7086600"/>
          </a:xfrm>
          <a:prstGeom prst="leftBrac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rot="16200000">
            <a:off x="8039102" y="4762501"/>
            <a:ext cx="304800" cy="1295398"/>
          </a:xfrm>
          <a:prstGeom prst="leftBrac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5715000"/>
            <a:ext cx="4329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configuration term with variables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7600" y="5710535"/>
            <a:ext cx="155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constraints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Configurations </a:t>
            </a:r>
            <a:r>
              <a:rPr lang="en-US" i="1" dirty="0" smtClean="0">
                <a:solidFill>
                  <a:srgbClr val="00B050"/>
                </a:solidFill>
              </a:rPr>
              <a:t>match</a:t>
            </a:r>
            <a:r>
              <a:rPr lang="en-US" dirty="0" smtClean="0"/>
              <a:t> (         ) patterns </a:t>
            </a:r>
            <a:r>
              <a:rPr lang="en-US" dirty="0" err="1" smtClean="0"/>
              <a:t>iff</a:t>
            </a:r>
            <a:r>
              <a:rPr lang="en-US" dirty="0" smtClean="0"/>
              <a:t> they match the structure and satisfy the constraints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2025" y="1524000"/>
            <a:ext cx="5619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32" y="3095286"/>
            <a:ext cx="5638800" cy="4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1060" y="2895600"/>
            <a:ext cx="5619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732" y="3523225"/>
            <a:ext cx="6705600" cy="43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365" y="4933204"/>
            <a:ext cx="6248400" cy="38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702026"/>
            <a:ext cx="5619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410200"/>
            <a:ext cx="8839200" cy="37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 With Patterns?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Give axiomatic semantics to programming languages, to reason about programs</a:t>
            </a:r>
          </a:p>
          <a:p>
            <a:pPr marL="971550" lvl="1" indent="-514350"/>
            <a:r>
              <a:rPr lang="en-US" dirty="0" smtClean="0"/>
              <a:t>Like Hoare logic, but different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Give axioms over configurations, to help identify patterns of interest in them</a:t>
            </a:r>
          </a:p>
          <a:p>
            <a:pPr marL="971550" lvl="1" indent="-514350"/>
            <a:r>
              <a:rPr lang="en-US" dirty="0" smtClean="0"/>
              <a:t>Like lists, trees, graphs,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 Axiomatic Semantics</a:t>
            </a:r>
            <a:br>
              <a:rPr lang="en-US" dirty="0" smtClean="0"/>
            </a:br>
            <a:r>
              <a:rPr lang="en-US" dirty="0" smtClean="0"/>
              <a:t>- follow the operational semantics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Partial correctness pairs: </a:t>
            </a:r>
          </a:p>
          <a:p>
            <a:r>
              <a:rPr lang="en-US" dirty="0" smtClean="0"/>
              <a:t>Assignment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While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6747" y="1828802"/>
            <a:ext cx="16478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5257800" y="1752600"/>
            <a:ext cx="2209800" cy="99060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3162300"/>
            <a:ext cx="7658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" y="5286375"/>
            <a:ext cx="81915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Configuration Axioms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lists in the heap: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Sample configuration properties: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828" y="2395124"/>
            <a:ext cx="4495800" cy="50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6019800" cy="46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274" y="3730268"/>
            <a:ext cx="8696326" cy="46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5410200"/>
            <a:ext cx="8686800" cy="76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52400" y="2209800"/>
            <a:ext cx="8839200" cy="220980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Matching Logic “Try it Online” web interface, or, alternatively, download the project from Google projects and then go to examples/</a:t>
            </a:r>
            <a:r>
              <a:rPr lang="en-US" dirty="0" err="1" smtClean="0"/>
              <a:t>matchC</a:t>
            </a:r>
            <a:r>
              <a:rPr lang="en-US" smtClean="0"/>
              <a:t>/demo.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State-of-the-Art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Consider some programming language, L</a:t>
            </a:r>
          </a:p>
          <a:p>
            <a:r>
              <a:rPr lang="en-US" dirty="0" smtClean="0"/>
              <a:t>Formal semantics of L</a:t>
            </a:r>
          </a:p>
          <a:p>
            <a:pPr lvl="1"/>
            <a:r>
              <a:rPr lang="en-US" dirty="0" smtClean="0"/>
              <a:t>Typically skipped: considered expensive and useless</a:t>
            </a:r>
          </a:p>
          <a:p>
            <a:r>
              <a:rPr lang="en-US" dirty="0" smtClean="0"/>
              <a:t>Model checkers for L</a:t>
            </a:r>
          </a:p>
          <a:p>
            <a:pPr lvl="1"/>
            <a:r>
              <a:rPr lang="en-US" dirty="0" smtClean="0"/>
              <a:t>Based on some </a:t>
            </a:r>
            <a:r>
              <a:rPr lang="en-US" dirty="0" err="1" smtClean="0"/>
              <a:t>adhoc</a:t>
            </a:r>
            <a:r>
              <a:rPr lang="en-US" dirty="0" smtClean="0"/>
              <a:t> encodings of L</a:t>
            </a:r>
          </a:p>
          <a:p>
            <a:r>
              <a:rPr lang="en-US" dirty="0" smtClean="0"/>
              <a:t>Program verifiers for L</a:t>
            </a:r>
          </a:p>
          <a:p>
            <a:pPr lvl="1"/>
            <a:r>
              <a:rPr lang="en-US" dirty="0" smtClean="0"/>
              <a:t>Based on some other </a:t>
            </a:r>
            <a:r>
              <a:rPr lang="en-US" dirty="0" err="1" smtClean="0"/>
              <a:t>adhoc</a:t>
            </a:r>
            <a:r>
              <a:rPr lang="en-US" dirty="0" smtClean="0"/>
              <a:t> encodings of L</a:t>
            </a:r>
          </a:p>
          <a:p>
            <a:r>
              <a:rPr lang="en-US" dirty="0" smtClean="0"/>
              <a:t>Runtime verifiers for L</a:t>
            </a:r>
          </a:p>
          <a:p>
            <a:pPr lvl="1"/>
            <a:r>
              <a:rPr lang="en-US" dirty="0" smtClean="0"/>
              <a:t>Based on yet another </a:t>
            </a:r>
            <a:r>
              <a:rPr lang="en-US" dirty="0" err="1" smtClean="0"/>
              <a:t>adhoc</a:t>
            </a:r>
            <a:r>
              <a:rPr lang="en-US" dirty="0" smtClean="0"/>
              <a:t> encodings of L</a:t>
            </a:r>
          </a:p>
          <a:p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Matching logic builds upon giants’ shoulders</a:t>
            </a:r>
          </a:p>
          <a:p>
            <a:pPr lvl="1"/>
            <a:r>
              <a:rPr lang="en-US" dirty="0" smtClean="0"/>
              <a:t>Matching and rewriting “modulo” have been researched extensively; efficient algorithms (Maude) despite its complexity (NP complete w/o constraints)</a:t>
            </a:r>
          </a:p>
          <a:p>
            <a:pPr lvl="1"/>
            <a:r>
              <a:rPr lang="en-US" dirty="0" smtClean="0"/>
              <a:t>Mathematical universe </a:t>
            </a:r>
            <a:r>
              <a:rPr lang="en-US" dirty="0" err="1" smtClean="0"/>
              <a:t>axiomatized</a:t>
            </a:r>
            <a:r>
              <a:rPr lang="en-US" dirty="0" smtClean="0"/>
              <a:t> using well understood and developed algebraic specification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848225"/>
            <a:ext cx="47244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is Powerful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underlying rewrite machinery of K works by means of matching</a:t>
            </a:r>
          </a:p>
          <a:p>
            <a:pPr lvl="1"/>
            <a:r>
              <a:rPr lang="en-US" dirty="0" smtClean="0"/>
              <a:t>So programming language semantics, which is most of the matching logic rules, is matching</a:t>
            </a:r>
          </a:p>
          <a:p>
            <a:r>
              <a:rPr lang="en-US" dirty="0" smtClean="0"/>
              <a:t>Pattern assertion reduces to matching</a:t>
            </a:r>
          </a:p>
          <a:p>
            <a:r>
              <a:rPr lang="en-US" dirty="0" smtClean="0"/>
              <a:t>Framing reduces to matching</a:t>
            </a:r>
          </a:p>
          <a:p>
            <a:r>
              <a:rPr lang="en-US" dirty="0" smtClean="0"/>
              <a:t>Separation reduces to matching</a:t>
            </a:r>
          </a:p>
          <a:p>
            <a:endParaRPr lang="en-US" dirty="0" smtClean="0"/>
          </a:p>
          <a:p>
            <a:r>
              <a:rPr lang="en-US" dirty="0" smtClean="0"/>
              <a:t>Nothing special needs to be done for separation or for framing!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and Matching Logic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defined several real languages so far</a:t>
            </a:r>
          </a:p>
          <a:p>
            <a:pPr lvl="1"/>
            <a:r>
              <a:rPr lang="en-US" dirty="0" smtClean="0"/>
              <a:t>Complete: C (C99), Scheme</a:t>
            </a:r>
          </a:p>
          <a:p>
            <a:pPr lvl="1"/>
            <a:r>
              <a:rPr lang="en-US" dirty="0" smtClean="0"/>
              <a:t>Large subsets: </a:t>
            </a:r>
            <a:r>
              <a:rPr lang="en-US" dirty="0" err="1" smtClean="0"/>
              <a:t>Verilog</a:t>
            </a:r>
            <a:r>
              <a:rPr lang="en-US" dirty="0" smtClean="0"/>
              <a:t>, Java 1.4</a:t>
            </a:r>
          </a:p>
          <a:p>
            <a:pPr lvl="1"/>
            <a:r>
              <a:rPr lang="en-US" dirty="0" smtClean="0"/>
              <a:t>In work: X10, Haskell, JavaScript</a:t>
            </a:r>
          </a:p>
          <a:p>
            <a:r>
              <a:rPr lang="en-US" dirty="0" smtClean="0"/>
              <a:t>And tens of toy or paradigmatic languages</a:t>
            </a:r>
          </a:p>
          <a:p>
            <a:r>
              <a:rPr lang="en-US" dirty="0" smtClean="0"/>
              <a:t>We next give an overview of the C definition</a:t>
            </a:r>
          </a:p>
          <a:p>
            <a:pPr lvl="1"/>
            <a:r>
              <a:rPr lang="en-US" dirty="0" smtClean="0"/>
              <a:t>Defined by Chucky Ellison (PhD at UIUC)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of 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19200"/>
            <a:ext cx="9143999" cy="564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94198" y="4191000"/>
            <a:ext cx="4792402" cy="1938992"/>
          </a:xfrm>
          <a:prstGeom prst="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57 leaf cells</a:t>
            </a:r>
          </a:p>
          <a:p>
            <a:r>
              <a:rPr lang="en-US" sz="6000" dirty="0" smtClean="0"/>
              <a:t>63 nested cells</a:t>
            </a:r>
            <a:endParaRPr lang="en-US" sz="6000" dirty="0"/>
          </a:p>
        </p:txBody>
      </p:sp>
      <p:sp>
        <p:nvSpPr>
          <p:cNvPr id="6" name="Rectangular Callout 5"/>
          <p:cNvSpPr/>
          <p:nvPr/>
        </p:nvSpPr>
        <p:spPr>
          <a:xfrm>
            <a:off x="6934200" y="3048000"/>
            <a:ext cx="1676400" cy="762000"/>
          </a:xfrm>
          <a:prstGeom prst="wedgeRectCallout">
            <a:avLst>
              <a:gd name="adj1" fmla="val -201475"/>
              <a:gd name="adj2" fmla="val -190114"/>
            </a:avLst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Heap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for the C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Syntactic constructs:         173</a:t>
            </a:r>
          </a:p>
          <a:p>
            <a:r>
              <a:rPr lang="en-US" dirty="0" smtClean="0"/>
              <a:t>Total number of rules:       812</a:t>
            </a:r>
          </a:p>
          <a:p>
            <a:r>
              <a:rPr lang="en-US" dirty="0" smtClean="0"/>
              <a:t>Total number of lines:       4688</a:t>
            </a:r>
          </a:p>
          <a:p>
            <a:endParaRPr lang="en-US" dirty="0" smtClean="0"/>
          </a:p>
          <a:p>
            <a:r>
              <a:rPr lang="en-US" dirty="0" smtClean="0"/>
              <a:t>Has been tested on thousands of C programs (several benchmarks, including the </a:t>
            </a:r>
            <a:r>
              <a:rPr lang="en-US" dirty="0" err="1" smtClean="0"/>
              <a:t>gcc</a:t>
            </a:r>
            <a:r>
              <a:rPr lang="en-US" dirty="0" smtClean="0"/>
              <a:t> torture test – passed 95% so far)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Formal verification should start with a formal, executable semantics of the language</a:t>
            </a:r>
          </a:p>
          <a:p>
            <a:r>
              <a:rPr lang="en-US" dirty="0" smtClean="0"/>
              <a:t>Once a well-tested formal semantics is available, developing program verifiers should be an easy task, available to masses</a:t>
            </a:r>
          </a:p>
          <a:p>
            <a:endParaRPr lang="en-US" dirty="0" smtClean="0"/>
          </a:p>
          <a:p>
            <a:r>
              <a:rPr lang="en-US" dirty="0" smtClean="0"/>
              <a:t>Matching logic aims at the above</a:t>
            </a:r>
          </a:p>
          <a:p>
            <a:r>
              <a:rPr lang="en-US" dirty="0" smtClean="0"/>
              <a:t>It makes formal semantics useful!</a:t>
            </a:r>
          </a:p>
          <a:p>
            <a:r>
              <a:rPr lang="en-US" dirty="0" smtClean="0"/>
              <a:t>It additionally encourages developing formal semantics to languages, which in K is easy and fun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would I trust any of these tools for L ?</a:t>
            </a:r>
          </a:p>
          <a:p>
            <a:r>
              <a:rPr lang="en-US" dirty="0" smtClean="0"/>
              <a:t>How do they relate to L ?</a:t>
            </a:r>
          </a:p>
          <a:p>
            <a:r>
              <a:rPr lang="en-US" dirty="0" smtClean="0"/>
              <a:t>What is L ?</a:t>
            </a:r>
          </a:p>
          <a:p>
            <a:endParaRPr lang="en-US" dirty="0" smtClean="0"/>
          </a:p>
          <a:p>
            <a:r>
              <a:rPr lang="en-US" dirty="0" smtClean="0"/>
              <a:t>Example: the C (very informal) manual implies that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(x=0)+(x=0)</a:t>
            </a:r>
            <a:r>
              <a:rPr lang="en-US" dirty="0" smtClean="0"/>
              <a:t> is undefined</a:t>
            </a:r>
          </a:p>
          <a:p>
            <a:pPr lvl="1"/>
            <a:r>
              <a:rPr lang="en-US" dirty="0" smtClean="0"/>
              <a:t>Yet, all C verifiers we looked into “prove” it = </a:t>
            </a:r>
            <a:r>
              <a:rPr lang="en-US" sz="3600" b="1" dirty="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</a:t>
            </a:r>
            <a:r>
              <a:rPr lang="en-US" i="1" dirty="0" smtClean="0">
                <a:solidFill>
                  <a:srgbClr val="FF0000"/>
                </a:solidFill>
              </a:rPr>
              <a:t>one formal definition of L </a:t>
            </a:r>
            <a:r>
              <a:rPr lang="en-US" dirty="0" smtClean="0"/>
              <a:t>which serves all the semantic and verification purposes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9327" y="4623137"/>
            <a:ext cx="5084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L</a:t>
            </a:r>
            <a:endParaRPr lang="en-US" sz="6000" dirty="0"/>
          </a:p>
        </p:txBody>
      </p:sp>
      <p:sp>
        <p:nvSpPr>
          <p:cNvPr id="5" name="Right Arrow 4"/>
          <p:cNvSpPr/>
          <p:nvPr/>
        </p:nvSpPr>
        <p:spPr>
          <a:xfrm rot="19826899">
            <a:off x="1657586" y="4061608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57600" y="3048000"/>
            <a:ext cx="4568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Execution of L programs</a:t>
            </a:r>
          </a:p>
          <a:p>
            <a:r>
              <a:rPr lang="en-US" sz="3200" dirty="0" smtClean="0"/>
              <a:t>(use for extensive testing)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4368225"/>
            <a:ext cx="528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Model checking of L programs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5265003"/>
            <a:ext cx="4653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Proving L programs correct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733938" y="5874603"/>
            <a:ext cx="609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…</a:t>
            </a:r>
            <a:endParaRPr lang="en-US" sz="4800" dirty="0"/>
          </a:p>
        </p:txBody>
      </p:sp>
      <p:sp>
        <p:nvSpPr>
          <p:cNvPr id="10" name="Right Arrow 9"/>
          <p:cNvSpPr/>
          <p:nvPr/>
        </p:nvSpPr>
        <p:spPr>
          <a:xfrm rot="21067873">
            <a:off x="1823164" y="4667394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320892">
            <a:off x="1813724" y="5185620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933829">
            <a:off x="1715098" y="5671197"/>
            <a:ext cx="1739152" cy="38242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NASA project runtime verification effort</a:t>
            </a:r>
          </a:p>
          <a:p>
            <a:pPr lvl="1"/>
            <a:r>
              <a:rPr lang="en-US" dirty="0" smtClean="0"/>
              <a:t>Use runtime verification guarantees to ease the task for program verification</a:t>
            </a:r>
          </a:p>
          <a:p>
            <a:r>
              <a:rPr lang="en-US" dirty="0" smtClean="0"/>
              <a:t>Thus, looked for “off-the-shelf” verifiers</a:t>
            </a:r>
          </a:p>
          <a:p>
            <a:pPr lvl="1"/>
            <a:r>
              <a:rPr lang="en-US" dirty="0" smtClean="0"/>
              <a:t>Very disappointing experience …</a:t>
            </a:r>
          </a:p>
          <a:p>
            <a:r>
              <a:rPr lang="en-US" dirty="0" smtClean="0"/>
              <a:t>We started with a simple program, the list reverse example, and wanted to see how different verifiers can prove it correct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Little 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Reversing of a C list: if x points to a lists at the beginning, then p points to its reverse at the end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013770"/>
            <a:ext cx="6096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p = 0;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while(x != 0) {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     y = *(x + 1);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     *(x + 1) = p;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     p = x;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     x = y;</a:t>
            </a:r>
          </a:p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en-US" sz="3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5791200" y="2764220"/>
            <a:ext cx="3200400" cy="1752600"/>
          </a:xfrm>
          <a:prstGeom prst="wedgeRoundRectCallout">
            <a:avLst>
              <a:gd name="adj1" fmla="val -199618"/>
              <a:gd name="adj2" fmla="val -4067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We were willing to even annotate the program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Program Verifiers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Current program verifiers are based on Hoare logic (and WP), separation logic, dynamic logic</a:t>
            </a:r>
          </a:p>
          <a:p>
            <a:r>
              <a:rPr lang="en-US" dirty="0" smtClean="0"/>
              <a:t>Hoare-logic-based</a:t>
            </a:r>
          </a:p>
          <a:p>
            <a:pPr lvl="1"/>
            <a:r>
              <a:rPr lang="en-US" dirty="0" smtClean="0"/>
              <a:t>Caduceus/Why, VCC, HAVOC, ESC/Java, Spec#</a:t>
            </a:r>
          </a:p>
          <a:p>
            <a:pPr lvl="1"/>
            <a:r>
              <a:rPr lang="en-US" dirty="0" smtClean="0"/>
              <a:t>Hard to reason about heaps, frame inference difficult; either (very) interactive, or very slow, or unsound</a:t>
            </a:r>
          </a:p>
          <a:p>
            <a:r>
              <a:rPr lang="en-US" dirty="0" smtClean="0"/>
              <a:t>Separation-logic-based</a:t>
            </a:r>
          </a:p>
          <a:p>
            <a:pPr lvl="1"/>
            <a:r>
              <a:rPr lang="en-US" dirty="0" err="1" smtClean="0"/>
              <a:t>Smallfoot</a:t>
            </a:r>
            <a:r>
              <a:rPr lang="en-US" dirty="0" smtClean="0"/>
              <a:t>, Bigfoot, </a:t>
            </a:r>
            <a:r>
              <a:rPr lang="en-US" dirty="0" err="1" smtClean="0"/>
              <a:t>Holfoot</a:t>
            </a:r>
            <a:r>
              <a:rPr lang="en-US" dirty="0" smtClean="0"/>
              <a:t>* (could prove it! 1.5s), </a:t>
            </a:r>
            <a:r>
              <a:rPr lang="en-US" dirty="0" err="1" smtClean="0"/>
              <a:t>jStar</a:t>
            </a:r>
            <a:endParaRPr lang="en-US" dirty="0" smtClean="0"/>
          </a:p>
          <a:p>
            <a:pPr lvl="1"/>
            <a:r>
              <a:rPr lang="en-US" dirty="0" smtClean="0"/>
              <a:t>Very limited (only memory safety) and focused on the heap; </a:t>
            </a:r>
            <a:r>
              <a:rPr lang="en-US" dirty="0" err="1" smtClean="0"/>
              <a:t>Holfoot</a:t>
            </a:r>
            <a:r>
              <a:rPr lang="en-US" dirty="0" smtClean="0"/>
              <a:t>, the most general, is very slow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… therefore, we asked for professional help: Wolfram Schulte (Spec# and other tools)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1286</Words>
  <Application>Microsoft Office PowerPoint</Application>
  <PresentationFormat>On-screen Show (4:3)</PresentationFormat>
  <Paragraphs>211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Matching Logic A New Program Verification Approach</vt:lpstr>
      <vt:lpstr>Current Verification Efforts …</vt:lpstr>
      <vt:lpstr>Current State-of-the-Art</vt:lpstr>
      <vt:lpstr>Semantic Gap</vt:lpstr>
      <vt:lpstr>Ideal Scenario</vt:lpstr>
      <vt:lpstr>How It Started</vt:lpstr>
      <vt:lpstr>Our Little Benchmark</vt:lpstr>
      <vt:lpstr>Current Program Verifiers</vt:lpstr>
      <vt:lpstr>Slide 9</vt:lpstr>
      <vt:lpstr>Do we Have a Problem in what regards Program Verification?</vt:lpstr>
      <vt:lpstr>Overview</vt:lpstr>
      <vt:lpstr>Hoare/Floyd Logic</vt:lpstr>
      <vt:lpstr>Hoare/Floyd Logic</vt:lpstr>
      <vt:lpstr>Hoare/Floyd Logic</vt:lpstr>
      <vt:lpstr>What We Want</vt:lpstr>
      <vt:lpstr>Overview</vt:lpstr>
      <vt:lpstr>Ideal Scenario</vt:lpstr>
      <vt:lpstr>Our Approach</vt:lpstr>
      <vt:lpstr>K: Program Configurations (no heap)</vt:lpstr>
      <vt:lpstr>K: Program Configurations (add heap)</vt:lpstr>
      <vt:lpstr>Complex Program Configuration The CHALLENGE Language (J.LAP 2010)</vt:lpstr>
      <vt:lpstr>KernelC</vt:lpstr>
      <vt:lpstr>Matching Logic</vt:lpstr>
      <vt:lpstr>Patterns</vt:lpstr>
      <vt:lpstr>Pattern Matching</vt:lpstr>
      <vt:lpstr>What Can We Do With Patterns?</vt:lpstr>
      <vt:lpstr>1.  Axiomatic Semantics - follow the operational semantics -</vt:lpstr>
      <vt:lpstr>2.  Configuration Axioms</vt:lpstr>
      <vt:lpstr>Demo</vt:lpstr>
      <vt:lpstr>Highlights</vt:lpstr>
      <vt:lpstr>Matching is Powerful</vt:lpstr>
      <vt:lpstr>K and Matching Logic Scale</vt:lpstr>
      <vt:lpstr>Configuration of C</vt:lpstr>
      <vt:lpstr>Statistics for the C definition</vt:lpstr>
      <vt:lpstr>Conclusion and Future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Logic A New Program Verification Approach</dc:title>
  <dc:creator>Luta</dc:creator>
  <cp:lastModifiedBy>Grigore</cp:lastModifiedBy>
  <cp:revision>61</cp:revision>
  <dcterms:created xsi:type="dcterms:W3CDTF">2006-08-16T00:00:00Z</dcterms:created>
  <dcterms:modified xsi:type="dcterms:W3CDTF">2011-02-08T16:16:53Z</dcterms:modified>
</cp:coreProperties>
</file>